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61" r:id="rId6"/>
    <p:sldId id="26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0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88523" autoAdjust="0"/>
  </p:normalViewPr>
  <p:slideViewPr>
    <p:cSldViewPr snapToGrid="0" showGuides="1">
      <p:cViewPr varScale="1">
        <p:scale>
          <a:sx n="54" d="100"/>
          <a:sy n="54" d="100"/>
        </p:scale>
        <p:origin x="2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20/04/2022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20.04.2022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20.04.2022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20.04.2022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20.04.2022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cl-easj.dk/Machine%20Learning/Opgaver%20Alm/Playground.Tensorflow.pdf" TargetMode="External"/><Relationship Id="rId2" Type="http://schemas.openxmlformats.org/officeDocument/2006/relationships/hyperlink" Target="http://micl-easj.dk/Machine%20Learning/Opgaver%20Alm/MLP%20Classification%20Fashion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Artificial Neural Networks (ANN) </a:t>
            </a:r>
            <a:br>
              <a:rPr lang="da-DK" sz="5400" dirty="0" smtClean="0"/>
            </a:br>
            <a:r>
              <a:rPr lang="da-DK" sz="5400" dirty="0" smtClean="0"/>
              <a:t>Multi Layer Perceptron (MLP)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4" y="4265835"/>
            <a:ext cx="7377741" cy="782415"/>
          </a:xfrm>
        </p:spPr>
        <p:txBody>
          <a:bodyPr/>
          <a:lstStyle/>
          <a:p>
            <a:r>
              <a:rPr lang="da-DK" dirty="0" smtClean="0"/>
              <a:t>22.04.2020, Revised 11.11.2020</a:t>
            </a:r>
            <a:r>
              <a:rPr lang="da-DK" dirty="0" smtClean="0"/>
              <a:t>, </a:t>
            </a:r>
            <a:r>
              <a:rPr lang="da-DK" dirty="0" smtClean="0"/>
              <a:t>18.04.2021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Michael Claudius, </a:t>
            </a:r>
            <a:r>
              <a:rPr lang="da-DK" dirty="0" err="1" smtClean="0"/>
              <a:t>Associate</a:t>
            </a:r>
            <a:r>
              <a:rPr lang="da-DK" dirty="0" smtClean="0"/>
              <a:t> Professor, Roskilde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Code and Assignment!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841771"/>
            <a:ext cx="11612364" cy="3795100"/>
          </a:xfrm>
        </p:spPr>
        <p:txBody>
          <a:bodyPr/>
          <a:lstStyle/>
          <a:p>
            <a:r>
              <a:rPr lang="en-GB" b="1" dirty="0" smtClean="0"/>
              <a:t>First a small round tour in the code,</a:t>
            </a:r>
          </a:p>
          <a:p>
            <a:r>
              <a:rPr lang="en-GB" b="1" dirty="0" smtClean="0"/>
              <a:t>Then more assignments</a:t>
            </a:r>
            <a:endParaRPr lang="en-GB" b="1" dirty="0"/>
          </a:p>
          <a:p>
            <a:r>
              <a:rPr lang="en-GB" b="1" dirty="0" smtClean="0"/>
              <a:t>Later at home, MAYBE </a:t>
            </a:r>
            <a:r>
              <a:rPr lang="en-GB" b="1" dirty="0"/>
              <a:t>relax with a video or two</a:t>
            </a:r>
          </a:p>
          <a:p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2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Assignments second 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961999"/>
            <a:ext cx="11612364" cy="3796775"/>
          </a:xfrm>
        </p:spPr>
        <p:txBody>
          <a:bodyPr/>
          <a:lstStyle/>
          <a:p>
            <a:r>
              <a:rPr lang="en-GB" b="1" dirty="0" smtClean="0"/>
              <a:t>It is time for discussion and solving a few exercises in groups</a:t>
            </a: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r>
              <a:rPr lang="en-US" dirty="0">
                <a:hlinkClick r:id="rId2"/>
              </a:rPr>
              <a:t>MLP </a:t>
            </a:r>
            <a:r>
              <a:rPr lang="en-US" dirty="0" err="1">
                <a:hlinkClick r:id="rId2"/>
              </a:rPr>
              <a:t>Classfication</a:t>
            </a:r>
            <a:r>
              <a:rPr lang="en-US" dirty="0">
                <a:hlinkClick r:id="rId2"/>
              </a:rPr>
              <a:t> Fashion </a:t>
            </a:r>
            <a:r>
              <a:rPr lang="en-US" dirty="0" smtClean="0">
                <a:hlinkClick r:id="rId2"/>
              </a:rPr>
              <a:t>Exercise</a:t>
            </a:r>
            <a:endParaRPr lang="en-US" dirty="0" smtClean="0"/>
          </a:p>
          <a:p>
            <a:r>
              <a:rPr lang="en-US" dirty="0">
                <a:hlinkClick r:id="rId3"/>
              </a:rPr>
              <a:t>Playground at t</a:t>
            </a:r>
            <a:r>
              <a:rPr lang="en-US" dirty="0" smtClean="0">
                <a:hlinkClick r:id="rId3"/>
              </a:rPr>
              <a:t>ensorflow.org</a:t>
            </a:r>
            <a:endParaRPr lang="fr-FR" dirty="0"/>
          </a:p>
          <a:p>
            <a:pPr lvl="1"/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173557" y="2866417"/>
            <a:ext cx="4049557" cy="27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Multilayer Perceptron (MLP)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81" y="1414315"/>
            <a:ext cx="11612364" cy="4688170"/>
          </a:xfrm>
        </p:spPr>
        <p:txBody>
          <a:bodyPr/>
          <a:lstStyle/>
          <a:p>
            <a:r>
              <a:rPr lang="en-GB" b="1" dirty="0" smtClean="0"/>
              <a:t>Perceptron stand alone cannot solve many problems. Also simple  binary problems: e.g. A XOR B !</a:t>
            </a:r>
          </a:p>
          <a:p>
            <a:r>
              <a:rPr lang="en-GB" b="1" dirty="0" smtClean="0"/>
              <a:t>Solution is a layered architecture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Problem: How to train? Don’t worry we have backpropagation since 1986 !</a:t>
            </a:r>
          </a:p>
          <a:p>
            <a:endParaRPr lang="en-GB" b="1" dirty="0"/>
          </a:p>
          <a:p>
            <a:endParaRPr lang="en-GB" b="1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93260" y="1997413"/>
            <a:ext cx="9092120" cy="3437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41" y="2055779"/>
            <a:ext cx="6580034" cy="33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Backpropagation </a:t>
            </a:r>
            <a:r>
              <a:rPr lang="en-GB" dirty="0" err="1" smtClean="0"/>
              <a:t>agorithm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683139"/>
            <a:ext cx="11612364" cy="3936611"/>
          </a:xfrm>
        </p:spPr>
        <p:txBody>
          <a:bodyPr/>
          <a:lstStyle/>
          <a:p>
            <a:r>
              <a:rPr lang="en-GB" b="1" dirty="0" smtClean="0"/>
              <a:t>Take a mini-batch (typically 32 instance) one at a time</a:t>
            </a:r>
          </a:p>
          <a:p>
            <a:r>
              <a:rPr lang="en-GB" b="1" dirty="0" smtClean="0"/>
              <a:t>Forward pass (prediction)</a:t>
            </a:r>
            <a:endParaRPr lang="en-GB" b="1" dirty="0"/>
          </a:p>
          <a:p>
            <a:pPr lvl="1"/>
            <a:r>
              <a:rPr lang="en-GB" b="1" dirty="0" smtClean="0"/>
              <a:t>Send mini-batch to first layer</a:t>
            </a:r>
          </a:p>
          <a:p>
            <a:pPr lvl="1"/>
            <a:r>
              <a:rPr lang="en-GB" b="1" dirty="0" smtClean="0"/>
              <a:t>Calculate output</a:t>
            </a:r>
          </a:p>
          <a:p>
            <a:pPr lvl="1"/>
            <a:r>
              <a:rPr lang="en-GB" b="1" dirty="0" smtClean="0"/>
              <a:t>Send result to next layer</a:t>
            </a:r>
          </a:p>
          <a:p>
            <a:pPr lvl="1"/>
            <a:r>
              <a:rPr lang="en-GB" b="1" dirty="0" smtClean="0"/>
              <a:t>Finally we have the output in output layer</a:t>
            </a:r>
          </a:p>
          <a:p>
            <a:r>
              <a:rPr lang="en-GB" b="1" dirty="0" smtClean="0"/>
              <a:t>Calculate the output error (using a loss function)</a:t>
            </a:r>
          </a:p>
          <a:p>
            <a:r>
              <a:rPr lang="en-GB" b="1" dirty="0" smtClean="0"/>
              <a:t>Backward pass</a:t>
            </a:r>
          </a:p>
          <a:p>
            <a:pPr lvl="1"/>
            <a:r>
              <a:rPr lang="en-GB" b="1" dirty="0" smtClean="0"/>
              <a:t>Measure error gradient on connection weights</a:t>
            </a:r>
          </a:p>
          <a:p>
            <a:pPr lvl="1"/>
            <a:r>
              <a:rPr lang="en-GB" b="1" dirty="0" smtClean="0"/>
              <a:t>Performs Gradient Descent to change all connection weights</a:t>
            </a:r>
            <a:endParaRPr lang="en-GB" b="1" dirty="0"/>
          </a:p>
          <a:p>
            <a:r>
              <a:rPr lang="en-GB" b="1" dirty="0" smtClean="0"/>
              <a:t>Take next mini-batch; Repeat the steps</a:t>
            </a:r>
          </a:p>
          <a:p>
            <a:r>
              <a:rPr lang="en-GB" b="1" dirty="0" smtClean="0"/>
              <a:t>Pass the training set many times called epochs</a:t>
            </a:r>
          </a:p>
          <a:p>
            <a:endParaRPr lang="en-GB" b="1" dirty="0"/>
          </a:p>
          <a:p>
            <a:r>
              <a:rPr lang="en-GB" b="1" dirty="0" smtClean="0"/>
              <a:t>Problem: </a:t>
            </a:r>
            <a:r>
              <a:rPr lang="en-GB" b="1" dirty="0"/>
              <a:t>C</a:t>
            </a:r>
            <a:r>
              <a:rPr lang="en-GB" b="1" dirty="0" smtClean="0"/>
              <a:t>annot use activation step function in Gradient Descent, Need another activation function!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83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Activation functions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7" y="1326458"/>
            <a:ext cx="11612364" cy="4652810"/>
          </a:xfrm>
        </p:spPr>
        <p:txBody>
          <a:bodyPr/>
          <a:lstStyle/>
          <a:p>
            <a:r>
              <a:rPr lang="en-GB" b="1" dirty="0" smtClean="0"/>
              <a:t>Many types, 3 popular types in use</a:t>
            </a:r>
          </a:p>
          <a:p>
            <a:pPr lvl="1"/>
            <a:r>
              <a:rPr lang="en-GB" b="1" dirty="0" err="1" smtClean="0"/>
              <a:t>ReLU</a:t>
            </a:r>
            <a:r>
              <a:rPr lang="en-GB" b="1" dirty="0" smtClean="0"/>
              <a:t>: Rectified Linear Units  (maybe </a:t>
            </a:r>
            <a:r>
              <a:rPr lang="en-GB" b="1" dirty="0" err="1" smtClean="0"/>
              <a:t>Softplus</a:t>
            </a:r>
            <a:r>
              <a:rPr lang="en-GB" b="1" dirty="0" smtClean="0"/>
              <a:t> version)</a:t>
            </a:r>
          </a:p>
          <a:p>
            <a:pPr lvl="1"/>
            <a:r>
              <a:rPr lang="en-GB" b="1" dirty="0" smtClean="0"/>
              <a:t>Sigmoid, Sigmoid function from logistic regression (classification)</a:t>
            </a:r>
          </a:p>
          <a:p>
            <a:pPr lvl="1"/>
            <a:r>
              <a:rPr lang="en-GB" b="1" dirty="0" err="1" smtClean="0"/>
              <a:t>Tanh</a:t>
            </a:r>
            <a:r>
              <a:rPr lang="en-GB" b="1" dirty="0" smtClean="0"/>
              <a:t>: Tangent hyperbolic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739" y="2564844"/>
            <a:ext cx="8830284" cy="36345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70" y="2736715"/>
            <a:ext cx="8306610" cy="32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Multilayer </a:t>
            </a:r>
            <a:r>
              <a:rPr lang="en-GB" dirty="0" smtClean="0"/>
              <a:t>Perceptron </a:t>
            </a:r>
            <a:r>
              <a:rPr lang="en-GB" dirty="0" smtClean="0"/>
              <a:t>(MLP): </a:t>
            </a:r>
            <a:r>
              <a:rPr lang="en-GB" dirty="0" smtClean="0"/>
              <a:t>Modern Classification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7" y="1326458"/>
            <a:ext cx="11612364" cy="4652810"/>
          </a:xfrm>
        </p:spPr>
        <p:txBody>
          <a:bodyPr/>
          <a:lstStyle/>
          <a:p>
            <a:r>
              <a:rPr lang="en-GB" b="1" dirty="0" smtClean="0"/>
              <a:t>Input layer with features with bias 1</a:t>
            </a:r>
          </a:p>
          <a:p>
            <a:r>
              <a:rPr lang="en-GB" b="1" dirty="0" smtClean="0"/>
              <a:t>One or more hidden layers with neurons, bias 1 and using </a:t>
            </a:r>
            <a:r>
              <a:rPr lang="en-GB" b="1" dirty="0" err="1" smtClean="0"/>
              <a:t>ReLU</a:t>
            </a:r>
            <a:r>
              <a:rPr lang="en-GB" b="1" dirty="0" smtClean="0"/>
              <a:t>: </a:t>
            </a:r>
            <a:r>
              <a:rPr lang="en-GB" b="1" dirty="0" err="1" smtClean="0"/>
              <a:t>Recitfied</a:t>
            </a:r>
            <a:r>
              <a:rPr lang="en-GB" b="1" dirty="0" smtClean="0"/>
              <a:t> Linear Units</a:t>
            </a:r>
          </a:p>
          <a:p>
            <a:r>
              <a:rPr lang="en-GB" b="1" dirty="0" smtClean="0"/>
              <a:t>Output layer with Sigmoid function (probability 0-1) and one neuron per class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739" y="2564844"/>
            <a:ext cx="7441886" cy="32930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28825" y="2633662"/>
            <a:ext cx="5681663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MINST Fashion Dataset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7" y="1326458"/>
            <a:ext cx="11612364" cy="4652810"/>
          </a:xfrm>
        </p:spPr>
        <p:txBody>
          <a:bodyPr/>
          <a:lstStyle/>
          <a:p>
            <a:r>
              <a:rPr lang="en-GB" b="1" dirty="0" smtClean="0"/>
              <a:t>10 classes: sneaker, coat, </a:t>
            </a:r>
            <a:r>
              <a:rPr lang="en-DK" b="1" dirty="0" smtClean="0"/>
              <a:t>…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Feature is a 28x28 pixel picture</a:t>
            </a:r>
          </a:p>
          <a:p>
            <a:r>
              <a:rPr lang="en-US" b="1" dirty="0" smtClean="0"/>
              <a:t>70.000 pictures: 60.000 in training set 10.000 test set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739" y="2564844"/>
            <a:ext cx="7441886" cy="32930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633537" y="2720975"/>
            <a:ext cx="5943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Keras</a:t>
            </a:r>
            <a:r>
              <a:rPr lang="en-GB" dirty="0" smtClean="0"/>
              <a:t> model: Sequential Model Code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7" y="1326458"/>
            <a:ext cx="11612364" cy="4652810"/>
          </a:xfrm>
        </p:spPr>
        <p:txBody>
          <a:bodyPr/>
          <a:lstStyle/>
          <a:p>
            <a:r>
              <a:rPr lang="en-GB" b="1" dirty="0" smtClean="0"/>
              <a:t>Load the data</a:t>
            </a:r>
          </a:p>
          <a:p>
            <a:r>
              <a:rPr lang="en-GB" b="1" dirty="0" smtClean="0"/>
              <a:t>Set up validation set for the epochs</a:t>
            </a:r>
          </a:p>
          <a:p>
            <a:r>
              <a:rPr lang="en-GB" b="1" dirty="0"/>
              <a:t>Flatten 2-dimensional matrix (array) to 1-dim array</a:t>
            </a:r>
          </a:p>
          <a:p>
            <a:r>
              <a:rPr lang="en-GB" b="1" dirty="0" smtClean="0"/>
              <a:t>Create a model with two inner layers and one output  layer</a:t>
            </a:r>
          </a:p>
          <a:p>
            <a:r>
              <a:rPr lang="en-GB" b="1" dirty="0" smtClean="0"/>
              <a:t>Dense all neurons connected to next layer’s neurons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b="1" dirty="0" smtClean="0"/>
              <a:t>Now let’s look at the whole program code</a:t>
            </a:r>
            <a:endParaRPr lang="da-DK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87789" y="2709863"/>
            <a:ext cx="7441886" cy="2790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685312"/>
            <a:ext cx="5305425" cy="15906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766887" y="2899014"/>
            <a:ext cx="6372226" cy="56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curves: Accuracy and loss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7" y="1326458"/>
            <a:ext cx="11612364" cy="4652810"/>
          </a:xfrm>
        </p:spPr>
        <p:txBody>
          <a:bodyPr/>
          <a:lstStyle/>
          <a:p>
            <a:r>
              <a:rPr lang="en-GB" b="1" dirty="0" smtClean="0"/>
              <a:t>Accuracy: percentage correct</a:t>
            </a:r>
          </a:p>
          <a:p>
            <a:r>
              <a:rPr lang="en-GB" b="1" dirty="0" smtClean="0"/>
              <a:t>Loss: Cross-Entropy (Chapter 4) for classification, MSE for regression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59214" y="2153098"/>
            <a:ext cx="7441886" cy="3343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985963" y="2219772"/>
            <a:ext cx="53816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tuning </a:t>
            </a:r>
            <a:r>
              <a:rPr lang="en-GB" dirty="0" err="1" smtClean="0"/>
              <a:t>hyperparameters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7" y="1326458"/>
            <a:ext cx="11612364" cy="4652810"/>
          </a:xfrm>
        </p:spPr>
        <p:txBody>
          <a:bodyPr/>
          <a:lstStyle/>
          <a:p>
            <a:r>
              <a:rPr lang="en-GB" b="1" dirty="0" smtClean="0"/>
              <a:t>Number of layers</a:t>
            </a:r>
          </a:p>
          <a:p>
            <a:r>
              <a:rPr lang="en-GB" b="1" dirty="0" smtClean="0"/>
              <a:t>Number of neurons</a:t>
            </a:r>
          </a:p>
          <a:p>
            <a:r>
              <a:rPr lang="en-GB" b="1" dirty="0" smtClean="0"/>
              <a:t>Neurons distribution</a:t>
            </a:r>
          </a:p>
          <a:p>
            <a:r>
              <a:rPr lang="en-GB" b="1" dirty="0" smtClean="0"/>
              <a:t>Activation function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Normally more layers better than many neurons</a:t>
            </a:r>
          </a:p>
          <a:p>
            <a:pPr marL="0" indent="0">
              <a:buNone/>
            </a:pPr>
            <a:r>
              <a:rPr lang="en-GB" b="1" dirty="0" smtClean="0"/>
              <a:t>Neurons more in start than later, Claudius’ favourite: 200, 50, 50 10</a:t>
            </a:r>
          </a:p>
          <a:p>
            <a:pPr marL="0" indent="0">
              <a:buNone/>
            </a:pPr>
            <a:r>
              <a:rPr lang="en-GB" b="1" dirty="0" err="1" smtClean="0"/>
              <a:t>ReLU</a:t>
            </a:r>
            <a:r>
              <a:rPr lang="en-GB" b="1" dirty="0" smtClean="0"/>
              <a:t> is standard but you never know !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20.04.2022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60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TemplateConfiguration>{"elementsMetadata":[],"transformationConfigurations":[],"enableDocumentContentUpdater":true,"version":"1.2"}</Templafy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9C588-5F38-4EC0-9F5C-9C2879B9564A}">
  <ds:schemaRefs/>
</ds:datastoreItem>
</file>

<file path=customXml/itemProps3.xml><?xml version="1.0" encoding="utf-8"?>
<ds:datastoreItem xmlns:ds="http://schemas.openxmlformats.org/officeDocument/2006/customXml" ds:itemID="{0D902525-B31A-4D8B-A89B-20EF1B80AB3E}">
  <ds:schemaRefs>
    <ds:schemaRef ds:uri="http://purl.org/dc/elements/1.1/"/>
    <ds:schemaRef ds:uri="106f563f-f301-471e-a8c8-8dbfd02567ff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7b946f2-60cf-4e95-a05f-542cd761d733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470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Blank</vt:lpstr>
      <vt:lpstr>Artificial Neural Networks (ANN)  Multi Layer Perceptron (MLP)</vt:lpstr>
      <vt:lpstr>Multilayer Perceptron (MLP) </vt:lpstr>
      <vt:lpstr>Backpropagation agorithm </vt:lpstr>
      <vt:lpstr>Activation functions </vt:lpstr>
      <vt:lpstr>Multilayer Perceptron (MLP): Modern Classification </vt:lpstr>
      <vt:lpstr>MINST Fashion Dataset </vt:lpstr>
      <vt:lpstr>Keras model: Sequential Model Code </vt:lpstr>
      <vt:lpstr>Learning curves: Accuracy and loss </vt:lpstr>
      <vt:lpstr>Fine tuning hyperparameters </vt:lpstr>
      <vt:lpstr>Code and Assignment!</vt:lpstr>
      <vt:lpstr>Assignments second 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2022-04-20T21:44:00Z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